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9" r:id="rId3"/>
    <p:sldId id="260" r:id="rId4"/>
  </p:sldIdLst>
  <p:sldSz cx="4572000" cy="7315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74"/>
    <p:restoredTop sz="96058"/>
  </p:normalViewPr>
  <p:slideViewPr>
    <p:cSldViewPr snapToGrid="0">
      <p:cViewPr varScale="1">
        <p:scale>
          <a:sx n="106" d="100"/>
          <a:sy n="106" d="100"/>
        </p:scale>
        <p:origin x="21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1197187"/>
            <a:ext cx="3886200" cy="2546773"/>
          </a:xfrm>
        </p:spPr>
        <p:txBody>
          <a:bodyPr anchor="b"/>
          <a:lstStyle>
            <a:lvl1pPr algn="ctr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3842174"/>
            <a:ext cx="3429000" cy="1766146"/>
          </a:xfrm>
        </p:spPr>
        <p:txBody>
          <a:bodyPr/>
          <a:lstStyle>
            <a:lvl1pPr marL="0" indent="0" algn="ctr">
              <a:buNone/>
              <a:defRPr sz="1200"/>
            </a:lvl1pPr>
            <a:lvl2pPr marL="228600" indent="0" algn="ctr">
              <a:buNone/>
              <a:defRPr sz="1000"/>
            </a:lvl2pPr>
            <a:lvl3pPr marL="457200" indent="0" algn="ctr">
              <a:buNone/>
              <a:defRPr sz="900"/>
            </a:lvl3pPr>
            <a:lvl4pPr marL="685800" indent="0" algn="ctr">
              <a:buNone/>
              <a:defRPr sz="800"/>
            </a:lvl4pPr>
            <a:lvl5pPr marL="914400" indent="0" algn="ctr">
              <a:buNone/>
              <a:defRPr sz="800"/>
            </a:lvl5pPr>
            <a:lvl6pPr marL="1143000" indent="0" algn="ctr">
              <a:buNone/>
              <a:defRPr sz="800"/>
            </a:lvl6pPr>
            <a:lvl7pPr marL="1371600" indent="0" algn="ctr">
              <a:buNone/>
              <a:defRPr sz="800"/>
            </a:lvl7pPr>
            <a:lvl8pPr marL="1600200" indent="0" algn="ctr">
              <a:buNone/>
              <a:defRPr sz="800"/>
            </a:lvl8pPr>
            <a:lvl9pPr marL="1828800" indent="0" algn="ctr">
              <a:buNone/>
              <a:defRPr sz="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77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83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71838" y="389467"/>
            <a:ext cx="985838" cy="61992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325" y="389467"/>
            <a:ext cx="2900363" cy="61992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54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25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944" y="1823722"/>
            <a:ext cx="3943350" cy="3042919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944" y="4895429"/>
            <a:ext cx="3943350" cy="1600199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5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4325" y="1947333"/>
            <a:ext cx="194310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14575" y="1947333"/>
            <a:ext cx="194310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054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0" y="389468"/>
            <a:ext cx="3943350" cy="14139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921" y="1793241"/>
            <a:ext cx="1934170" cy="878839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4921" y="2672080"/>
            <a:ext cx="1934170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14575" y="1793241"/>
            <a:ext cx="1943696" cy="878839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14575" y="2672080"/>
            <a:ext cx="1943696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62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619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07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487680"/>
            <a:ext cx="1474589" cy="170688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3695" y="1053255"/>
            <a:ext cx="2314575" cy="519853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1" y="2194560"/>
            <a:ext cx="1474589" cy="4065694"/>
          </a:xfrm>
        </p:spPr>
        <p:txBody>
          <a:bodyPr/>
          <a:lstStyle>
            <a:lvl1pPr marL="0" indent="0">
              <a:buNone/>
              <a:defRPr sz="800"/>
            </a:lvl1pPr>
            <a:lvl2pPr marL="228600" indent="0">
              <a:buNone/>
              <a:defRPr sz="700"/>
            </a:lvl2pPr>
            <a:lvl3pPr marL="457200" indent="0">
              <a:buNone/>
              <a:defRPr sz="6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509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487680"/>
            <a:ext cx="1474589" cy="170688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3695" y="1053255"/>
            <a:ext cx="2314575" cy="5198533"/>
          </a:xfrm>
        </p:spPr>
        <p:txBody>
          <a:bodyPr anchor="t"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1" y="2194560"/>
            <a:ext cx="1474589" cy="4065694"/>
          </a:xfrm>
        </p:spPr>
        <p:txBody>
          <a:bodyPr/>
          <a:lstStyle>
            <a:lvl1pPr marL="0" indent="0">
              <a:buNone/>
              <a:defRPr sz="800"/>
            </a:lvl1pPr>
            <a:lvl2pPr marL="228600" indent="0">
              <a:buNone/>
              <a:defRPr sz="700"/>
            </a:lvl2pPr>
            <a:lvl3pPr marL="457200" indent="0">
              <a:buNone/>
              <a:defRPr sz="6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10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" y="389468"/>
            <a:ext cx="394335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1947333"/>
            <a:ext cx="3943350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4325" y="6780108"/>
            <a:ext cx="102870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74B7C-F774-7140-9B11-B5E0F0EFE637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14475" y="6780108"/>
            <a:ext cx="154305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28975" y="6780108"/>
            <a:ext cx="102870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699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300" indent="-114300" algn="l" defTabSz="4572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AA51296-1DEB-E535-A569-31C65354C947}"/>
              </a:ext>
            </a:extLst>
          </p:cNvPr>
          <p:cNvSpPr/>
          <p:nvPr/>
        </p:nvSpPr>
        <p:spPr>
          <a:xfrm>
            <a:off x="0" y="0"/>
            <a:ext cx="4572000" cy="7315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ainting of a street with buildings and cars&#10;&#10;Description automatically generated">
            <a:extLst>
              <a:ext uri="{FF2B5EF4-FFF2-40B4-BE49-F238E27FC236}">
                <a16:creationId xmlns:a16="http://schemas.microsoft.com/office/drawing/2014/main" id="{70CE181F-E0A5-3F00-6CF9-E78AE02CC3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16" b="31892"/>
          <a:stretch/>
        </p:blipFill>
        <p:spPr>
          <a:xfrm>
            <a:off x="0" y="1365662"/>
            <a:ext cx="4572000" cy="45838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870629-42AF-6C70-26D9-41895D561BD3}"/>
              </a:ext>
            </a:extLst>
          </p:cNvPr>
          <p:cNvSpPr txBox="1"/>
          <p:nvPr/>
        </p:nvSpPr>
        <p:spPr>
          <a:xfrm>
            <a:off x="103351" y="344722"/>
            <a:ext cx="4395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Josefin Sans" pitchFamily="2" charset="77"/>
              </a:rPr>
              <a:t>The Walls of Jericho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CA62CA-09C3-58A6-C37A-F50C702A6AC6}"/>
              </a:ext>
            </a:extLst>
          </p:cNvPr>
          <p:cNvSpPr txBox="1"/>
          <p:nvPr/>
        </p:nvSpPr>
        <p:spPr>
          <a:xfrm>
            <a:off x="395801" y="6262592"/>
            <a:ext cx="3785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Josefin Sans" pitchFamily="2" charset="77"/>
              </a:rPr>
              <a:t>Rudolph Fisher</a:t>
            </a:r>
          </a:p>
        </p:txBody>
      </p:sp>
    </p:spTree>
    <p:extLst>
      <p:ext uri="{BB962C8B-B14F-4D97-AF65-F5344CB8AC3E}">
        <p14:creationId xmlns:p14="http://schemas.microsoft.com/office/powerpoint/2010/main" val="3288117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AA51296-1DEB-E535-A569-31C65354C947}"/>
              </a:ext>
            </a:extLst>
          </p:cNvPr>
          <p:cNvSpPr/>
          <p:nvPr/>
        </p:nvSpPr>
        <p:spPr>
          <a:xfrm>
            <a:off x="0" y="0"/>
            <a:ext cx="4572000" cy="7315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870629-42AF-6C70-26D9-41895D561BD3}"/>
              </a:ext>
            </a:extLst>
          </p:cNvPr>
          <p:cNvSpPr txBox="1"/>
          <p:nvPr/>
        </p:nvSpPr>
        <p:spPr>
          <a:xfrm>
            <a:off x="0" y="72771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Josefin Sans" pitchFamily="2" charset="77"/>
              </a:rPr>
              <a:t>Dark Princess</a:t>
            </a:r>
            <a:br>
              <a:rPr lang="en-US" sz="3600" b="1" dirty="0">
                <a:latin typeface="Josefin Sans" pitchFamily="2" charset="77"/>
              </a:rPr>
            </a:br>
            <a:r>
              <a:rPr lang="en-US" sz="2800" b="1" i="1" dirty="0">
                <a:latin typeface="Josefin Sans" pitchFamily="2" charset="77"/>
              </a:rPr>
              <a:t>A Romance</a:t>
            </a:r>
            <a:endParaRPr lang="en-US" sz="2800" b="1" dirty="0">
              <a:latin typeface="Josefin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CA62CA-09C3-58A6-C37A-F50C702A6AC6}"/>
              </a:ext>
            </a:extLst>
          </p:cNvPr>
          <p:cNvSpPr txBox="1"/>
          <p:nvPr/>
        </p:nvSpPr>
        <p:spPr>
          <a:xfrm>
            <a:off x="0" y="6401425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Josefin Sans" pitchFamily="2" charset="77"/>
              </a:rPr>
              <a:t>W.E.B. Du Bois</a:t>
            </a:r>
          </a:p>
        </p:txBody>
      </p:sp>
      <p:pic>
        <p:nvPicPr>
          <p:cNvPr id="2" name="Picture 1" descr="A colorful stained glass with a globe&#10;&#10;Description automatically generated">
            <a:extLst>
              <a:ext uri="{FF2B5EF4-FFF2-40B4-BE49-F238E27FC236}">
                <a16:creationId xmlns:a16="http://schemas.microsoft.com/office/drawing/2014/main" id="{300A0045-3608-5D9B-527B-E9355D2571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9" t="20564" r="-789" b="18077"/>
          <a:stretch/>
        </p:blipFill>
        <p:spPr>
          <a:xfrm>
            <a:off x="0" y="1273100"/>
            <a:ext cx="4621987" cy="496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021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AA51296-1DEB-E535-A569-31C65354C947}"/>
              </a:ext>
            </a:extLst>
          </p:cNvPr>
          <p:cNvSpPr/>
          <p:nvPr/>
        </p:nvSpPr>
        <p:spPr>
          <a:xfrm>
            <a:off x="0" y="1"/>
            <a:ext cx="4572000" cy="7315200"/>
          </a:xfrm>
          <a:prstGeom prst="rect">
            <a:avLst/>
          </a:prstGeom>
          <a:solidFill>
            <a:schemeClr val="accent1">
              <a:lumMod val="40000"/>
              <a:lumOff val="60000"/>
              <a:alpha val="9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870629-42AF-6C70-26D9-41895D561BD3}"/>
              </a:ext>
            </a:extLst>
          </p:cNvPr>
          <p:cNvSpPr txBox="1"/>
          <p:nvPr/>
        </p:nvSpPr>
        <p:spPr>
          <a:xfrm>
            <a:off x="0" y="216859"/>
            <a:ext cx="457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Josefin Sans" pitchFamily="2" charset="77"/>
              </a:rPr>
              <a:t>Home to Harlem</a:t>
            </a:r>
            <a:endParaRPr lang="en-US" sz="2800" b="1" dirty="0">
              <a:latin typeface="Josefin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CA62CA-09C3-58A6-C37A-F50C702A6AC6}"/>
              </a:ext>
            </a:extLst>
          </p:cNvPr>
          <p:cNvSpPr txBox="1"/>
          <p:nvPr/>
        </p:nvSpPr>
        <p:spPr>
          <a:xfrm>
            <a:off x="0" y="6191236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Josefin Sans" pitchFamily="2" charset="77"/>
              </a:rPr>
              <a:t>Claude McKay</a:t>
            </a:r>
          </a:p>
        </p:txBody>
      </p:sp>
      <p:pic>
        <p:nvPicPr>
          <p:cNvPr id="4" name="Picture 3" descr="A painting of a street with cars and buildings&#10;&#10;Description automatically generated">
            <a:extLst>
              <a:ext uri="{FF2B5EF4-FFF2-40B4-BE49-F238E27FC236}">
                <a16:creationId xmlns:a16="http://schemas.microsoft.com/office/drawing/2014/main" id="{8F7F36EC-4278-6F18-800C-4ECB23D30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3158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510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1114</TotalTime>
  <Words>24</Words>
  <Application>Microsoft Macintosh PowerPoint</Application>
  <PresentationFormat>Custom</PresentationFormat>
  <Paragraphs>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Josefin Sans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Caren, Neal P</dc:creator>
  <cp:lastModifiedBy>Caren, Neal P</cp:lastModifiedBy>
  <cp:revision>5</cp:revision>
  <cp:lastPrinted>2023-12-28T18:37:24Z</cp:lastPrinted>
  <dcterms:created xsi:type="dcterms:W3CDTF">2023-12-28T18:31:12Z</dcterms:created>
  <dcterms:modified xsi:type="dcterms:W3CDTF">2023-12-29T13:05:42Z</dcterms:modified>
</cp:coreProperties>
</file>